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meeste gevallen zullen we eerst de spanningen versterken tot het gewenste niveau en in de daarna volgende stappen de stromen versterken.</a:t>
            </a:r>
          </a:p>
          <a:p>
            <a:r>
              <a:t>Vooral de laatste stappen, waar grote spanningen grote stromen voorkomen zijn in het ontwerp het belangrijkst aangezien hier de grootste verliezen optreden.</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Oplossing: </a:t>
            </a:r>
          </a:p>
          <a:p>
            <a:r>
              <a:t>* Vcc = 20V</a:t>
            </a:r>
          </a:p>
          <a:p>
            <a:r>
              <a:t>* RC = 2 kΩ</a:t>
            </a:r>
          </a:p>
          <a:p>
            <a:r>
              <a:t>* RB = 772 kΩ</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tweede schema van de Klasse A versterker voert bijkomend emitter degeneratie in. Dit gebeurt aan de hand van de extra weerstand RE. De reden hiervoor is dat VBE van een bipolaire transistor gaat dalen als de temperatuur stijgt. In het geval dat de instelling niet mag verschuiven tussen het opstarten van de versterker (i.e. wanneer de vermogentransistor koud is) en het normale verbruik (i.e. wanneer de transistor warm is) is het nuttig emitter degeneratie in te voeren. Ook wanneer er pieken van zware belasting kunnen optreden en het gedrag van de versterker niet anders mag zijn na deze belastingspieken, is het goed emitter degeneratie in te voeren.</a:t>
            </a:r>
          </a:p>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berekening van de basisstroom IB verloopt nu op de bovenstaande wijze.</a:t>
            </a:r>
          </a:p>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eenvoudig model kan hiervoor worden opgesteld, waarbij RE (b+1) maal groter is dan de nominale waarde.</a:t>
            </a:r>
          </a:p>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ingangsweerstand $R_i$ is nu ook $R_{E}$ (b+1).</a:t>
            </a:r>
          </a:p>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emitter-collector lus wordt op gelijkaardig wijze berekend.</a:t>
            </a:r>
          </a:p>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Oplossing:</a:t>
            </a:r>
          </a:p>
          <a:p>
            <a:r>
              <a:t>* IB = 40.1 µA</a:t>
            </a:r>
          </a:p>
          <a:p>
            <a:r>
              <a:t>* IC = 2.01 mA</a:t>
            </a:r>
          </a:p>
          <a:p>
            <a:r>
              <a:t>* VCE = 13.97 V</a:t>
            </a:r>
          </a:p>
          <a:p>
            <a:r>
              <a:t>* VC = 15.98 V</a:t>
            </a:r>
          </a:p>
          <a:p>
            <a:r>
              <a:t>* VE = 2.01 V</a:t>
            </a:r>
          </a:p>
          <a:p>
            <a:r>
              <a:t>* VB = 2.71 V</a:t>
            </a:r>
          </a:p>
          <a:p>
            <a:r>
              <a:t>* VBC = -13.72 V</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VB kan alleen maar onafhankelijk zijn van de ingangsstroom IB indien Ri veel groter is dan R</a:t>
            </a:r>
          </a:p>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De oplossing aangegeven in de slide is uitgewerkt in de veronderstelling dat</a:t>
            </a:r>
            <a:br/>
            <a:r>
              <a:t> bRE &gt;&gt;&gt;  R (zie slide , rechter bovenhoek).  Dan bekomen we dat VB= V.</a:t>
            </a:r>
          </a:p>
          <a:p>
            <a:r>
              <a:t>We kunnen ook de parallelschakeling uitrekenen zoals in de figuur van slide . Dan komen we uit dat  VB= . V</a:t>
            </a:r>
          </a:p>
          <a:p>
            <a:r>
              <a:t>Vervolgens wordt dan:</a:t>
            </a:r>
          </a:p>
          <a:p>
            <a:r>
              <a:t>VE=.V en dan hebben we IE=. mA</a:t>
            </a:r>
          </a:p>
          <a:p>
            <a:r>
              <a:t>IB =IE/(+b)</a:t>
            </a:r>
          </a:p>
          <a:p>
            <a:r>
              <a:t>IB wordt dan  . uA</a:t>
            </a:r>
          </a:p>
          <a:p>
            <a:r>
              <a:t>en IC wordt dan . mA.</a:t>
            </a:r>
          </a:p>
          <a:p>
            <a:r>
              <a:t>VCE= -. -.= . V</a:t>
            </a:r>
          </a:p>
          <a:p>
            <a:r>
              <a:t>We zien dat de benadering in de bovenhoek van slide  een verschil geeft van .% ten opzicht van het meer nauwkeurigere resultaat.</a:t>
            </a:r>
          </a:p>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Het maximale rendement wordt hier op een gelijkaardige wijze als op de vorige pagina bepaald. Het is al een factor  beter. Maar dit volstaat nog niet.</a:t>
            </a:r>
          </a:p>
          <a:p>
            <a:r>
              <a:t>Luidsprekers laten geen DC stroom toe omdat de boxen dan geen symmetrische zwaai kunnen bekomen.</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vertrekbasis voor het ontwerp van een klasse A  versterker is de karakteristiek van de vermogentransistor, zoals in de slide hierboven getoond wordt.</a:t>
            </a:r>
          </a:p>
          <a:p>
            <a:r>
              <a:t>Er zijn 3 beperkingen voor elke bipolaire transistor:</a:t>
            </a:r>
          </a:p>
          <a:p>
            <a:r>
              <a:t>* Maximale stroom door de transistor</a:t>
            </a:r>
          </a:p>
          <a:p>
            <a:r>
              <a:t>* Maximale spanning over de transistor</a:t>
            </a:r>
          </a:p>
          <a:p>
            <a:r>
              <a:t>* Maximaal vermogen gedissipeerd door de transistor. Dit laatste is afhankelijk van de koeling van de transistor.</a:t>
            </a:r>
          </a:p>
          <a:p/>
          <a:p>
            <a:r>
              <a:t>Daarnaast zijn er natuurlijk ook de eigenschappen zoals de voorwaartse spanning van de basis-emitter diode en de stroomversterking $\beta$.</a:t>
            </a:r>
          </a:p>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Laat ons eerst naar het DC instelling kijken, dus zonder het AC signaal Vi dat dan later  mA AC aan de basis zal leveren. De basis van de bipolaire transistor die aangestuurd wordt staat . V hoger als de emitter die op  staat. Dus over de weerstand RB staat . V. Deze weerstand is  KOhm, dus de DC basisstroom is . mA. Deze wordt  maal versterkt dus de collectorstroom is . mA.</a:t>
            </a:r>
          </a:p>
          <a:p>
            <a:r>
              <a:t>In het totaal (instellingweerstand+vermogentransistor) moet de V voeding dus . mA+. mA= . mA leveren. Dit is . Watt in het totaal. In de weerstand RB (instelling) verbruiken we . W (. mA*.V) en in de vermogentransistor en RC samen .W (. mA*  V)</a:t>
            </a:r>
          </a:p>
          <a:p>
            <a:r>
              <a:t>Vervolgens kijken we naar het AC vermogen. Er wordt door de bron  mA piek AC aangestuurd naar de basis. Als een gevolg hiervan bekomen we  mA aan de collector. Dit geeft een AC vermogen in Rc:   Pac= Rac/ * Iac* Iac= .W.</a:t>
            </a:r>
          </a:p>
          <a:p>
            <a:r>
              <a:t>In de elektronica kijken we vaak naar het rendement van de laatste trap, de verbruiker van het grootste vermogen, zonder de instelling of voortrappen. Het is ook het gemakkelijkste en vraagt het minste rekenwerk. Indien dat gevraagd is, is</a:t>
            </a:r>
          </a:p>
          <a:p>
            <a:r>
              <a:t>= . W/ . W = . %</a:t>
            </a:r>
          </a:p>
          <a:p>
            <a:r>
              <a:t>Wanneer echter het systeemrendement gevraagd wordt, moet je alle verliezen  en verbruikers inbrengen en kom je nog lager uit. In dit geval is het echter nog eenvoudig:</a:t>
            </a:r>
          </a:p>
          <a:p>
            <a:r>
              <a:t> = . W/ . W = . %</a:t>
            </a:r>
          </a:p>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Bij de keuze van de DC instelling is het belangrijk om zowel een grote spanningszwaai over de transistor te kunnen bekomen alsook een grote stroomzwaai over de transistor.</a:t>
            </a:r>
          </a:p>
          <a:p>
            <a:r>
              <a:t>Met deze karakteristieken lijkt het punt B de beste keuze, Op het einde van dit hoofdstuk komen we op deze keuze in detail terug.</a:t>
            </a:r>
          </a:p>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Dit is het eerste klasse A schema waarvan we de instelling gaan uitwerken.</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Voor de DC-instelling moeten we zowel IB (basisstroom) als IC (collectorstroom) en VC (collectorspanning) goed krijgen. Dit wil zeggen dat we de volgende parameters juist moeten kiezen:</a:t>
            </a:r>
          </a:p>
          <a:p>
            <a:r>
              <a:t>* RB: De basisweerstand</a:t>
            </a:r>
          </a:p>
          <a:p>
            <a:r>
              <a:t>* RC : De collectorweerstand</a:t>
            </a:r>
          </a:p>
          <a:p>
            <a:r>
              <a:t>* VCC: de voedingsspanning</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Opl.: </a:t>
            </a:r>
          </a:p>
          <a:p>
            <a:r>
              <a:t>* IB = 47.08 µA</a:t>
            </a:r>
          </a:p>
          <a:p>
            <a:r>
              <a:t>* IC = 2.35 mA</a:t>
            </a:r>
          </a:p>
          <a:p>
            <a:r>
              <a:t>* VCE = 6.83 V</a:t>
            </a:r>
          </a:p>
          <a:p>
            <a:r>
              <a:t>* VB = 0.7 V</a:t>
            </a:r>
          </a:p>
          <a:p>
            <a:r>
              <a:t>* VC = 6.83 V</a:t>
            </a:r>
          </a:p>
          <a:p>
            <a:r>
              <a:t>* VBC = -6.13 V</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gebruiken de transistorkarakteristieken om het DC instelpunt (Q) te bepalen. Hiervoor variëren we  parameters:</a:t>
            </a:r>
          </a:p>
          <a:p/>
          <a:p>
            <a:r>
              <a:t>- De basisstroom IB</a:t>
            </a:r>
          </a:p>
          <a:p>
            <a:r>
              <a:t>- De belastingsweerstand RC</a:t>
            </a:r>
          </a:p>
          <a:p>
            <a:r>
              <a:t>- De voedingsspanning VCC</a:t>
            </a:r>
          </a:p>
          <a:p>
            <a:r>
              <a:t>De invloed van elk van deze  parameters wordt aanschouwelijk voorgesteld op de volgende pagina’s.</a:t>
            </a:r>
          </a:p>
          <a:p/>
          <a:p/>
          <a:p>
            <a:r>
              <a:t>[] Robert L. Boylestad,  “Electronic Devices and Circuit Theory”, e edition, Copyright © by Pearson Education, Inc. Upper Saddle River, New Jersey</a:t>
            </a:r>
          </a:p>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eerste parameter die we kunnen variëren is de basisstroom IB. We zien dat door een hogere basisstroom IB het DC instelpunt Q telkens op een hogere curve komt te liggen.</a:t>
            </a:r>
          </a:p>
          <a:p/>
          <a:p>
            <a:r>
              <a:t>[] Robert L. Boylestad,  “Electronic Devices and Circuit Theory”, e edition, Copyright © by Pearson Education, Inc. Upper Saddle River, New Jersey</a:t>
            </a:r>
          </a:p>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Deze figuur toont de invloed van de weerstand RC. We zien dat door het verhogen van RC van R naar R, het DC instelpunt Q horizontaal opschuift.</a:t>
            </a:r>
          </a:p>
          <a:p>
            <a:r>
              <a:t>[] Robert L. Boylestad,  “Electronic Devices and Circuit Theory”, e edition, Copyright © by Pearson Education, Inc. Upper Saddle River, New Jersey</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g"/><Relationship Id="rId3"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 Id="rId3"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 Id="rId3"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 Id="rId3"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A versterkers</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Laagfrequent versterkers</a:t>
            </a:r>
          </a:p>
          <a:p>
            <a:pPr>
              <a:defRPr sz="2400">
                <a:solidFill>
                  <a:srgbClr val="FFFFFF"/>
                </a:solidFill>
              </a:defRPr>
            </a:pPr>
            <a:r>
              <a:t>met 1 vermogentransistor</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Februari 2026</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A versterkers</a:t>
            </a:r>
            <a:endParaRPr sz="3200" b="1" i="0">
              <a:latin typeface="Arial"/>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Een klasse A versterker wordt als vermogenversterker gebruikt.</a:t>
            </a:r>
          </a:p>
          <a:p>
            <a:pPr lvl="1"/>
            <a:r>
              <a:t>Een klasse A versterker bestaat uit een enkele vermogentransistor (bipolaire transistor).</a:t>
            </a:r>
          </a:p>
          <a:p>
            <a:pPr lvl="1"/>
            <a:r>
              <a:t>Daarom beschouwen we eerst de mogelijkheden om een bipolaire transistor in te stellen (DC).</a:t>
            </a:r>
          </a:p>
          <a:p>
            <a:pPr lvl="1"/>
            <a:r>
              <a:t>Het DC-instelpunt is de DC-spanning waarop de AC-spanning (die versterkt moet worden) is gesuperponeerd.</a:t>
            </a:r>
          </a:p>
        </p:txBody>
      </p:sp>
      <p:sp>
        <p:nvSpPr>
          <p:cNvPr id="3" name="Title 2"/>
          <p:cNvSpPr>
            <a:spLocks noGrp="1"/>
          </p:cNvSpPr>
          <p:nvPr>
            <p:ph type="title"/>
          </p:nvPr>
        </p:nvSpPr>
        <p:spPr/>
        <p:txBody>
          <a:bodyPr wrap="square">
            <a:noAutofit/>
          </a:bodyPr>
          <a:lstStyle/>
          <a:p>
            <a:r>
              <a:rPr sz="3200" b="1" i="0">
                <a:latin typeface="Arial"/>
              </a:rPr>
              <a:t>Inleiding    klasse A versterker</a:t>
            </a:r>
            <a:endParaRPr sz="3200" b="1" i="0">
              <a:latin typeface="Arial"/>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Werkingsgebied    bipolaire transistor</a:t>
            </a:r>
            <a:endParaRPr sz="3200" b="1" i="0">
              <a:latin typeface="Arial"/>
            </a:endParaRPr>
          </a:p>
        </p:txBody>
      </p:sp>
      <p:pic>
        <p:nvPicPr>
          <p:cNvPr id="3" name="Picture 2" descr="image.jpg"/>
          <p:cNvPicPr>
            <a:picLocks noChangeAspect="1"/>
          </p:cNvPicPr>
          <p:nvPr/>
        </p:nvPicPr>
        <p:blipFill>
          <a:blip r:embed="rId2"/>
          <a:stretch>
            <a:fillRect/>
          </a:stretch>
        </p:blipFill>
        <p:spPr>
          <a:xfrm>
            <a:off x="2546687" y="539496"/>
            <a:ext cx="7098626" cy="5669280"/>
          </a:xfrm>
          <a:prstGeom prst="rect">
            <a:avLst/>
          </a:prstGeom>
        </p:spPr>
      </p:pic>
      <p:pic>
        <p:nvPicPr>
          <p:cNvPr id="4" name="Picture 3" descr="image.png"/>
          <p:cNvPicPr>
            <a:picLocks noChangeAspect="1"/>
          </p:cNvPicPr>
          <p:nvPr/>
        </p:nvPicPr>
        <p:blipFill>
          <a:blip r:embed="rId3"/>
          <a:stretch>
            <a:fillRect/>
          </a:stretch>
        </p:blipFill>
        <p:spPr>
          <a:xfrm>
            <a:off x="8715375" y="1728216"/>
            <a:ext cx="2076450" cy="352425"/>
          </a:xfrm>
          <a:prstGeom prst="rect">
            <a:avLst/>
          </a:prstGeom>
        </p:spPr>
      </p:pic>
      <p:pic>
        <p:nvPicPr>
          <p:cNvPr id="5" name="Picture 4" descr="image.png"/>
          <p:cNvPicPr>
            <a:picLocks noChangeAspect="1"/>
          </p:cNvPicPr>
          <p:nvPr/>
        </p:nvPicPr>
        <p:blipFill>
          <a:blip r:embed="rId4"/>
          <a:stretch>
            <a:fillRect/>
          </a:stretch>
        </p:blipFill>
        <p:spPr>
          <a:xfrm>
            <a:off x="7967662" y="2354961"/>
            <a:ext cx="3571875" cy="390525"/>
          </a:xfrm>
          <a:prstGeom prst="rect">
            <a:avLst/>
          </a:prstGeom>
        </p:spPr>
      </p:pic>
      <p:pic>
        <p:nvPicPr>
          <p:cNvPr id="6" name="Picture 5" descr="image.png"/>
          <p:cNvPicPr>
            <a:picLocks noChangeAspect="1"/>
          </p:cNvPicPr>
          <p:nvPr/>
        </p:nvPicPr>
        <p:blipFill>
          <a:blip r:embed="rId5"/>
          <a:stretch>
            <a:fillRect/>
          </a:stretch>
        </p:blipFill>
        <p:spPr>
          <a:xfrm>
            <a:off x="8943975" y="3019806"/>
            <a:ext cx="1619250" cy="3524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Belang van het DC-instelpunt</a:t>
            </a:r>
            <a:endParaRPr sz="3200" b="1" i="0">
              <a:latin typeface="Arial"/>
            </a:endParaRPr>
          </a:p>
        </p:txBody>
      </p:sp>
      <p:pic>
        <p:nvPicPr>
          <p:cNvPr id="3" name="Picture 2" descr="image.jpg"/>
          <p:cNvPicPr>
            <a:picLocks noChangeAspect="1"/>
          </p:cNvPicPr>
          <p:nvPr/>
        </p:nvPicPr>
        <p:blipFill>
          <a:blip r:embed="rId2"/>
          <a:stretch>
            <a:fillRect/>
          </a:stretch>
        </p:blipFill>
        <p:spPr>
          <a:xfrm>
            <a:off x="2546687" y="539496"/>
            <a:ext cx="7098626" cy="5669280"/>
          </a:xfrm>
          <a:prstGeom prst="rect">
            <a:avLst/>
          </a:prstGeom>
        </p:spPr>
      </p:pic>
      <p:sp>
        <p:nvSpPr>
          <p:cNvPr id="2" name="Title 1"/>
          <p:cNvSpPr>
            <a:spLocks noGrp="1"/>
          </p:cNvSpPr>
          <p:nvPr>
            <p:ph type="title"/>
          </p:nvPr>
        </p:nvSpPr>
        <p:spPr>
          <a:xfrm>
            <a:off x="914400" y="5843016"/>
            <a:ext cx="10820400" cy="5669280"/>
          </a:xfrm>
        </p:spPr>
        <p:txBody>
          <a:bodyPr wrap="square">
            <a:spAutoFit/>
          </a:bodyPr>
          <a:lstStyle/>
          <a:p>
            <a:pPr/>
            <a:r>
              <a:rPr sz="3200" b="1" i="0">
                <a:latin typeface="Arial"/>
              </a:rPr>
              <a:t>Belang van het DC-instelpunt</a:t>
            </a:r>
            <a:r>
              <a:t>Punt B is de beste keuze:</a:t>
            </a:r>
            <a:endParaRPr sz="3200" b="1" i="0">
              <a:latin typeface="Arial"/>
            </a:endParaRPr>
          </a:p>
          <a:p>
            <a:pPr lvl="1"/>
            <a:r>
              <a:t>zo groot mogelijke spanningszwaai</a:t>
            </a:r>
          </a:p>
          <a:p>
            <a:pPr lvl="1"/>
            <a:r>
              <a:t>zo groot mogelijke stroomzwaai</a:t>
            </a:r>
          </a:p>
          <a:p>
            <a:pPr lvl="1"/>
            <a:r>
              <a:t>lineaire versterking</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Eerste instelling:  vaste bias</a:t>
            </a:r>
            <a:endParaRPr sz="3200" b="1" i="0">
              <a:latin typeface="Arial"/>
            </a:endParaRPr>
          </a:p>
        </p:txBody>
      </p:sp>
      <p:pic>
        <p:nvPicPr>
          <p:cNvPr id="3" name="Picture 2" descr="image.png"/>
          <p:cNvPicPr>
            <a:picLocks noChangeAspect="1"/>
          </p:cNvPicPr>
          <p:nvPr/>
        </p:nvPicPr>
        <p:blipFill>
          <a:blip r:embed="rId2"/>
          <a:stretch>
            <a:fillRect/>
          </a:stretch>
        </p:blipFill>
        <p:spPr>
          <a:xfrm>
            <a:off x="1650269" y="539496"/>
            <a:ext cx="8891462"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918010" y="539496"/>
            <a:ext cx="10355979"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Basis-emitter lus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55615" y="539496"/>
            <a:ext cx="8680769"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Collector-emitter lus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90759" y="539496"/>
            <a:ext cx="9210482"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eerste instelling: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952038" y="539496"/>
            <a:ext cx="10287923" cy="56692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824309" y="539496"/>
            <a:ext cx="8543381"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Inleiding vermogenversterkers</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afhankelijkheid van IB</a:t>
            </a:r>
            <a:endParaRPr sz="3200" b="1" i="0">
              <a:latin typeface="Arial"/>
            </a:endParaRPr>
          </a:p>
        </p:txBody>
      </p:sp>
      <p:pic>
        <p:nvPicPr>
          <p:cNvPr id="3" name="Picture 2" descr="image.png"/>
          <p:cNvPicPr>
            <a:picLocks noChangeAspect="1"/>
          </p:cNvPicPr>
          <p:nvPr/>
        </p:nvPicPr>
        <p:blipFill>
          <a:blip r:embed="rId2"/>
          <a:stretch>
            <a:fillRect/>
          </a:stretch>
        </p:blipFill>
        <p:spPr>
          <a:xfrm>
            <a:off x="2099703" y="539496"/>
            <a:ext cx="7992593" cy="566928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afhankelijkheid van RC</a:t>
            </a:r>
            <a:endParaRPr sz="3200" b="1" i="0">
              <a:latin typeface="Arial"/>
            </a:endParaRPr>
          </a:p>
        </p:txBody>
      </p:sp>
      <p:pic>
        <p:nvPicPr>
          <p:cNvPr id="3" name="Picture 2" descr="image.png"/>
          <p:cNvPicPr>
            <a:picLocks noChangeAspect="1"/>
          </p:cNvPicPr>
          <p:nvPr/>
        </p:nvPicPr>
        <p:blipFill>
          <a:blip r:embed="rId2"/>
          <a:stretch>
            <a:fillRect/>
          </a:stretch>
        </p:blipFill>
        <p:spPr>
          <a:xfrm>
            <a:off x="2257761" y="539496"/>
            <a:ext cx="7676477" cy="566928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afhankelijkheid van Vcc</a:t>
            </a:r>
            <a:endParaRPr sz="3200" b="1" i="0">
              <a:latin typeface="Arial"/>
            </a:endParaRPr>
          </a:p>
        </p:txBody>
      </p:sp>
      <p:pic>
        <p:nvPicPr>
          <p:cNvPr id="3" name="Picture 2" descr="image.png"/>
          <p:cNvPicPr>
            <a:picLocks noChangeAspect="1"/>
          </p:cNvPicPr>
          <p:nvPr/>
        </p:nvPicPr>
        <p:blipFill>
          <a:blip r:embed="rId2"/>
          <a:stretch>
            <a:fillRect/>
          </a:stretch>
        </p:blipFill>
        <p:spPr>
          <a:xfrm>
            <a:off x="1990380" y="539496"/>
            <a:ext cx="8211239"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866301" y="539496"/>
            <a:ext cx="8459397"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Tweede instelling: emitter bias</a:t>
            </a:r>
            <a:endParaRPr sz="3200" b="1" i="0">
              <a:latin typeface="Arial"/>
            </a:endParaRPr>
          </a:p>
        </p:txBody>
      </p:sp>
      <p:pic>
        <p:nvPicPr>
          <p:cNvPr id="3" name="Picture 2" descr="image.png"/>
          <p:cNvPicPr>
            <a:picLocks noChangeAspect="1"/>
          </p:cNvPicPr>
          <p:nvPr/>
        </p:nvPicPr>
        <p:blipFill>
          <a:blip r:embed="rId2"/>
          <a:stretch>
            <a:fillRect/>
          </a:stretch>
        </p:blipFill>
        <p:spPr>
          <a:xfrm>
            <a:off x="2033405" y="539496"/>
            <a:ext cx="8125189"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Basis-emitter lus van de tweede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573408" y="539496"/>
            <a:ext cx="9045183"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Invloed van RE in de basis-emitter lus</a:t>
            </a:r>
            <a:endParaRPr sz="3200" b="1" i="0">
              <a:latin typeface="Arial"/>
            </a:endParaRPr>
          </a:p>
        </p:txBody>
      </p:sp>
      <p:pic>
        <p:nvPicPr>
          <p:cNvPr id="3" name="Picture 2" descr="image.png"/>
          <p:cNvPicPr>
            <a:picLocks noChangeAspect="1"/>
          </p:cNvPicPr>
          <p:nvPr/>
        </p:nvPicPr>
        <p:blipFill>
          <a:blip r:embed="rId2"/>
          <a:stretch>
            <a:fillRect/>
          </a:stretch>
        </p:blipFill>
        <p:spPr>
          <a:xfrm>
            <a:off x="1777247" y="539496"/>
            <a:ext cx="8637506" cy="566928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Invloed van RE in de basis-emitter lus</a:t>
            </a:r>
            <a:endParaRPr sz="3200" b="1" i="0">
              <a:latin typeface="Arial"/>
            </a:endParaRPr>
          </a:p>
        </p:txBody>
      </p:sp>
      <p:pic>
        <p:nvPicPr>
          <p:cNvPr id="3" name="Picture 2" descr="image.png"/>
          <p:cNvPicPr>
            <a:picLocks noChangeAspect="1"/>
          </p:cNvPicPr>
          <p:nvPr/>
        </p:nvPicPr>
        <p:blipFill>
          <a:blip r:embed="rId2"/>
          <a:stretch>
            <a:fillRect/>
          </a:stretch>
        </p:blipFill>
        <p:spPr>
          <a:xfrm>
            <a:off x="1839936" y="539496"/>
            <a:ext cx="8512127"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Collector-emitter lus van de tweede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18577" y="539496"/>
            <a:ext cx="8754845"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de instelling: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80505" y="539496"/>
            <a:ext cx="8630990"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Versterkers</a:t>
            </a:r>
            <a:endParaRPr sz="3200" b="1" i="0">
              <a:latin typeface="Arial"/>
            </a:endParaRPr>
          </a:p>
        </p:txBody>
      </p:sp>
      <p:pic>
        <p:nvPicPr>
          <p:cNvPr id="3" name="Picture 2" descr="image.png"/>
          <p:cNvPicPr>
            <a:picLocks noChangeAspect="1"/>
          </p:cNvPicPr>
          <p:nvPr/>
        </p:nvPicPr>
        <p:blipFill>
          <a:blip r:embed="rId2"/>
          <a:stretch>
            <a:fillRect/>
          </a:stretch>
        </p:blipFill>
        <p:spPr>
          <a:xfrm>
            <a:off x="1425156" y="539496"/>
            <a:ext cx="9341688"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Q-punt = DC-instelpunt</a:t>
            </a:r>
          </a:p>
        </p:txBody>
      </p:sp>
      <p:sp>
        <p:nvSpPr>
          <p:cNvPr id="3" name="Title 2"/>
          <p:cNvSpPr>
            <a:spLocks noGrp="1"/>
          </p:cNvSpPr>
          <p:nvPr>
            <p:ph type="title"/>
          </p:nvPr>
        </p:nvSpPr>
        <p:spPr/>
        <p:txBody>
          <a:bodyPr wrap="square">
            <a:noAutofit/>
          </a:bodyPr>
          <a:lstStyle/>
          <a:p>
            <a:r>
              <a:rPr sz="3200" b="1" i="0">
                <a:latin typeface="Arial"/>
              </a:rPr>
              <a:t>Belastingslijn van de tweede instelling</a:t>
            </a:r>
            <a:endParaRPr sz="3200" b="1" i="0">
              <a:latin typeface="Arial"/>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Vorige configuraties:</a:t>
            </a:r>
          </a:p>
          <a:p>
            <a:pPr/>
            <a:r>
              <a:t>DC-instelling van IC en VCE afhankelijk van β</a:t>
            </a:r>
          </a:p>
          <a:p>
            <a:pPr/>
            <a:r>
              <a:t>β is temperatuursafhankelijk</a:t>
            </a:r>
          </a:p>
          <a:p>
            <a:pPr/>
            <a:r>
              <a:t>β is niet nauwkeurig gekend</a:t>
            </a:r>
          </a:p>
          <a:p>
            <a:pPr/>
            <a:r>
              <a:t>Deze configuratie:</a:t>
            </a:r>
          </a:p>
          <a:p>
            <a:pPr/>
            <a:r>
              <a:t>DC-instelling onafhankelijk van β</a:t>
            </a:r>
          </a:p>
        </p:txBody>
      </p:sp>
      <p:sp>
        <p:nvSpPr>
          <p:cNvPr id="3" name="Title 2"/>
          <p:cNvSpPr>
            <a:spLocks noGrp="1"/>
          </p:cNvSpPr>
          <p:nvPr>
            <p:ph type="title"/>
          </p:nvPr>
        </p:nvSpPr>
        <p:spPr/>
        <p:txBody>
          <a:bodyPr wrap="square">
            <a:noAutofit/>
          </a:bodyPr>
          <a:lstStyle/>
          <a:p>
            <a:r>
              <a:rPr sz="3200" b="1" i="0">
                <a:latin typeface="Arial"/>
              </a:rPr>
              <a:t>de instelling: spanningsdeler bias</a:t>
            </a:r>
            <a:endParaRPr sz="3200" b="1" i="0">
              <a:latin typeface="Arial"/>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benadering bij</a:t>
            </a:r>
          </a:p>
          <a:p>
            <a:pPr/>
            <a:r>
              <a:t>βRE ≥ R</a:t>
            </a:r>
          </a:p>
        </p:txBody>
      </p:sp>
      <p:sp>
        <p:nvSpPr>
          <p:cNvPr id="3" name="Title 2"/>
          <p:cNvSpPr>
            <a:spLocks noGrp="1"/>
          </p:cNvSpPr>
          <p:nvPr>
            <p:ph type="title"/>
          </p:nvPr>
        </p:nvSpPr>
        <p:spPr/>
        <p:txBody>
          <a:bodyPr wrap="square">
            <a:noAutofit/>
          </a:bodyPr>
          <a:lstStyle/>
          <a:p>
            <a:r>
              <a:rPr sz="3200" b="1" i="0">
                <a:latin typeface="Arial"/>
              </a:rPr>
              <a:t>Berekening van VB voor de de instelling</a:t>
            </a:r>
            <a:endParaRPr sz="3200" b="1" i="0">
              <a:latin typeface="Arial"/>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DC-instelpunt van de de instelling</a:t>
            </a:r>
            <a:endParaRPr sz="3200" b="1" i="0">
              <a:latin typeface="Arial"/>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Bereken de DC-instelling van  IC en VCE.</a:t>
            </a:r>
          </a:p>
          <a:p>
            <a:pPr/>
            <a:r>
              <a:t>Opl.: IC = ,mA; VCE = ,V</a:t>
            </a:r>
          </a:p>
        </p:txBody>
      </p:sp>
      <p:sp>
        <p:nvSpPr>
          <p:cNvPr id="3" name="Title 2"/>
          <p:cNvSpPr>
            <a:spLocks noGrp="1"/>
          </p:cNvSpPr>
          <p:nvPr>
            <p:ph type="title"/>
          </p:nvPr>
        </p:nvSpPr>
        <p:spPr/>
        <p:txBody>
          <a:bodyPr wrap="square">
            <a:noAutofit/>
          </a:bodyPr>
          <a:lstStyle/>
          <a:p>
            <a:r>
              <a:rPr sz="3200" b="1" i="0">
                <a:latin typeface="Arial"/>
              </a:rPr>
              <a:t>DC-equivalent van de de instelling: Oefening</a:t>
            </a:r>
            <a:endParaRPr sz="3200" b="1" i="0">
              <a:latin typeface="Arial"/>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Het rendement bedraagt hierbij ten hoogste , %</a:t>
            </a:r>
          </a:p>
          <a:p>
            <a:pPr/>
            <a:r>
              <a:t>Deze versterker is dus nauwelijks bruikbaar als vermogenversterker</a:t>
            </a:r>
          </a:p>
          <a:p>
            <a:pPr/>
            <a:r>
              <a:t>Vdd</a:t>
            </a:r>
          </a:p>
        </p:txBody>
      </p:sp>
      <p:sp>
        <p:nvSpPr>
          <p:cNvPr id="3" name="Title 2"/>
          <p:cNvSpPr>
            <a:spLocks noGrp="1"/>
          </p:cNvSpPr>
          <p:nvPr>
            <p:ph type="title"/>
          </p:nvPr>
        </p:nvSpPr>
        <p:spPr/>
        <p:txBody>
          <a:bodyPr wrap="square">
            <a:noAutofit/>
          </a:bodyPr>
          <a:lstStyle/>
          <a:p>
            <a:r>
              <a:rPr sz="3200" b="1" i="0">
                <a:latin typeface="Arial"/>
              </a:rPr>
              <a:t>Capacitieve koppeling van de belasting</a:t>
            </a:r>
            <a:endParaRPr sz="3200" b="1" i="0">
              <a:latin typeface="Arial"/>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Rendement van ten hoogste  % (bij volle uitsturing)</a:t>
            </a:r>
          </a:p>
          <a:p>
            <a:pPr/>
            <a:r>
              <a:t> % vermogenverlies in de transistor</a:t>
            </a:r>
          </a:p>
          <a:p>
            <a:pPr/>
            <a:r>
              <a:t> % vermogenverlies als DC stroom in de weerstand</a:t>
            </a:r>
          </a:p>
          <a:p>
            <a:pPr/>
            <a:r>
              <a:t>De meeste belastingen (bv luidsprekers) laten geen DC stroom toe</a:t>
            </a:r>
          </a:p>
          <a:p>
            <a:pPr/>
            <a:r>
              <a:t>Vdd</a:t>
            </a:r>
          </a:p>
        </p:txBody>
      </p:sp>
      <p:sp>
        <p:nvSpPr>
          <p:cNvPr id="3" name="Title 2"/>
          <p:cNvSpPr>
            <a:spLocks noGrp="1"/>
          </p:cNvSpPr>
          <p:nvPr>
            <p:ph type="title"/>
          </p:nvPr>
        </p:nvSpPr>
        <p:spPr/>
        <p:txBody>
          <a:bodyPr wrap="square">
            <a:noAutofit/>
          </a:bodyPr>
          <a:lstStyle/>
          <a:p>
            <a:r>
              <a:rPr sz="3200" b="1" i="0">
                <a:latin typeface="Arial"/>
              </a:rPr>
              <a:t>Rechtstreekse aansluiting van de belasting</a:t>
            </a:r>
            <a:endParaRPr sz="3200" b="1" i="0">
              <a:latin typeface="Arial"/>
            </a:endParaR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Voor de drie configuraties die we hebben beschouwd, is de belasting (RL=RC) steeds serieel gevoed. De meeste belastingen (bv. luidsprekers) laten echter geen DC-stroom toe en kunnen dus niet serieel gevoed worden.</a:t>
            </a:r>
          </a:p>
        </p:txBody>
      </p:sp>
      <p:sp>
        <p:nvSpPr>
          <p:cNvPr id="3" name="Title 2"/>
          <p:cNvSpPr>
            <a:spLocks noGrp="1"/>
          </p:cNvSpPr>
          <p:nvPr>
            <p:ph type="title"/>
          </p:nvPr>
        </p:nvSpPr>
        <p:spPr/>
        <p:txBody>
          <a:bodyPr wrap="square">
            <a:noAutofit/>
          </a:bodyPr>
          <a:lstStyle/>
          <a:p>
            <a:r>
              <a:rPr sz="3200" b="1" i="0">
                <a:latin typeface="Arial"/>
              </a:rPr>
              <a:t>Rendement bij een serieel gevoede belasting</a:t>
            </a:r>
            <a:endParaRPr sz="3200" b="1" i="0">
              <a:latin typeface="Arial"/>
            </a:endParaR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Bereken het ingangsvermogen, uitgangsvermogen en rendement voor onderstaande versterker voor een ingangsspanning die resulteert in een basisstroom met een piekwaarde van  mA.</a:t>
            </a:r>
          </a:p>
        </p:txBody>
      </p:sp>
      <p:sp>
        <p:nvSpPr>
          <p:cNvPr id="3" name="Title 2"/>
          <p:cNvSpPr>
            <a:spLocks noGrp="1"/>
          </p:cNvSpPr>
          <p:nvPr>
            <p:ph type="title"/>
          </p:nvPr>
        </p:nvSpPr>
        <p:spPr/>
        <p:txBody>
          <a:bodyPr wrap="square">
            <a:noAutofit/>
          </a:bodyPr>
          <a:lstStyle/>
          <a:p>
            <a:r>
              <a:rPr sz="3200" b="1" i="0">
                <a:latin typeface="Arial"/>
              </a:rPr>
              <a:t>Serieel gevoede belasting: Oefening</a:t>
            </a:r>
            <a:endParaRPr sz="3200" b="1" i="0">
              <a:latin typeface="Arial"/>
            </a:endParaR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R’L = gereflecteerde belasting</a:t>
            </a:r>
          </a:p>
        </p:txBody>
      </p:sp>
      <p:sp>
        <p:nvSpPr>
          <p:cNvPr id="3" name="Title 2"/>
          <p:cNvSpPr>
            <a:spLocks noGrp="1"/>
          </p:cNvSpPr>
          <p:nvPr>
            <p:ph type="title"/>
          </p:nvPr>
        </p:nvSpPr>
        <p:spPr/>
        <p:txBody>
          <a:bodyPr wrap="square">
            <a:noAutofit/>
          </a:bodyPr>
          <a:lstStyle/>
          <a:p>
            <a:r>
              <a:rPr sz="3200" b="1" i="0">
                <a:latin typeface="Arial"/>
              </a:rPr>
              <a:t>Transformator-gekoppelde belasting</a:t>
            </a:r>
            <a:endParaRPr sz="3200" b="1" i="0">
              <a:latin typeface="Arial"/>
            </a:endParaR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Vermogenversterkers</a:t>
            </a:r>
            <a:endParaRPr sz="3200" b="1" i="0">
              <a:latin typeface="Arial"/>
            </a:endParaRPr>
          </a:p>
        </p:txBody>
      </p:sp>
      <p:pic>
        <p:nvPicPr>
          <p:cNvPr id="3" name="Picture 2" descr="image.png"/>
          <p:cNvPicPr>
            <a:picLocks noChangeAspect="1"/>
          </p:cNvPicPr>
          <p:nvPr/>
        </p:nvPicPr>
        <p:blipFill>
          <a:blip r:embed="rId2"/>
          <a:stretch>
            <a:fillRect/>
          </a:stretch>
        </p:blipFill>
        <p:spPr>
          <a:xfrm>
            <a:off x="614591" y="539496"/>
            <a:ext cx="10962818" cy="5669280"/>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DC-belastingslijn:</a:t>
            </a:r>
          </a:p>
          <a:p>
            <a:pPr/>
            <a:r>
              <a:t> weerstand van de primaire winding ≈  Ω</a:t>
            </a:r>
          </a:p>
          <a:p>
            <a:pPr/>
            <a:r>
              <a:t> (in werkelijkheid enkele Ω)</a:t>
            </a:r>
          </a:p>
          <a:p>
            <a:pPr/>
            <a:r>
              <a:t> AC-belastingslijn:</a:t>
            </a:r>
          </a:p>
          <a:p>
            <a:pPr/>
            <a:r>
              <a:t> gereflecteerde belasting R’L</a:t>
            </a:r>
          </a:p>
        </p:txBody>
      </p:sp>
      <p:sp>
        <p:nvSpPr>
          <p:cNvPr id="3" name="Title 2"/>
          <p:cNvSpPr>
            <a:spLocks noGrp="1"/>
          </p:cNvSpPr>
          <p:nvPr>
            <p:ph type="title"/>
          </p:nvPr>
        </p:nvSpPr>
        <p:spPr/>
        <p:txBody>
          <a:bodyPr wrap="square">
            <a:noAutofit/>
          </a:bodyPr>
          <a:lstStyle/>
          <a:p>
            <a:r>
              <a:rPr sz="3200" b="1" i="0">
                <a:latin typeface="Arial"/>
              </a:rPr>
              <a:t>Werking met transformator</a:t>
            </a:r>
            <a:endParaRPr sz="3200" b="1" i="0">
              <a:latin typeface="Arial"/>
            </a:endParaR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Rendement met transformator</a:t>
            </a:r>
            <a:endParaRPr sz="3200" b="1" i="0">
              <a:latin typeface="Arial"/>
            </a:endParaR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Bereken het AC-vermogen dat geleverd wordt aan de  Ω luidspreker. De DC-instelling resulteert in een basisstroom van  mA en het ingangssignaal resulteert in een basisstroom zwaai van  mA. De karakteristiek van de transistor is gegeven in de grafiek aan de rechterkant.</a:t>
            </a:r>
          </a:p>
        </p:txBody>
      </p:sp>
      <p:sp>
        <p:nvSpPr>
          <p:cNvPr id="3" name="Title 2"/>
          <p:cNvSpPr>
            <a:spLocks noGrp="1"/>
          </p:cNvSpPr>
          <p:nvPr>
            <p:ph type="title"/>
          </p:nvPr>
        </p:nvSpPr>
        <p:spPr/>
        <p:txBody>
          <a:bodyPr wrap="square">
            <a:noAutofit/>
          </a:bodyPr>
          <a:lstStyle/>
          <a:p>
            <a:r>
              <a:rPr sz="3200" b="1" i="0">
                <a:latin typeface="Arial"/>
              </a:rPr>
              <a:t>Transformator-gekoppelde belasting: Oefening</a:t>
            </a:r>
            <a:endParaRPr sz="3200" b="1" i="0">
              <a:latin typeface="Arial"/>
            </a:endParaR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Transformator-gekoppelde belasting: Oplossing</a:t>
            </a:r>
            <a:endParaRPr sz="3200" b="1" i="0">
              <a:latin typeface="Arial"/>
            </a:endParaR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Deze lijn verloopt zeer stijl</a:t>
            </a:r>
          </a:p>
          <a:p>
            <a:pPr/>
            <a:r>
              <a:t>Enkel de weerstand R’ is van belang</a:t>
            </a:r>
          </a:p>
          <a:p>
            <a:pPr/>
            <a:r>
              <a:t>Stabiele instelling is belangrijk om te voorkomen dat er in een zone van te hoge dissipatie gekomen wordt</a:t>
            </a:r>
          </a:p>
        </p:txBody>
      </p:sp>
      <p:sp>
        <p:nvSpPr>
          <p:cNvPr id="3" name="Title 2"/>
          <p:cNvSpPr>
            <a:spLocks noGrp="1"/>
          </p:cNvSpPr>
          <p:nvPr>
            <p:ph type="title"/>
          </p:nvPr>
        </p:nvSpPr>
        <p:spPr/>
        <p:txBody>
          <a:bodyPr wrap="square">
            <a:noAutofit/>
          </a:bodyPr>
          <a:lstStyle/>
          <a:p>
            <a:r>
              <a:rPr sz="3200" b="1" i="0">
                <a:latin typeface="Arial"/>
              </a:rPr>
              <a:t>DC belastingslijn</a:t>
            </a:r>
            <a:endParaRPr sz="3200" b="1" i="0">
              <a:latin typeface="Arial"/>
            </a:endParaR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Excursie boven de voedingsspanning</a:t>
            </a:r>
          </a:p>
          <a:p>
            <a:pPr/>
            <a:r>
              <a:t>actieve element moet hiervoor bemeten zijn.</a:t>
            </a:r>
          </a:p>
          <a:p>
            <a:pPr/>
            <a:r>
              <a:t>Helling=/nRL</a:t>
            </a:r>
          </a:p>
          <a:p>
            <a:pPr/>
            <a:r>
              <a:t>Idoor</a:t>
            </a:r>
          </a:p>
          <a:p>
            <a:pPr/>
            <a:r>
              <a:t>Vover</a:t>
            </a:r>
          </a:p>
          <a:p>
            <a:pPr/>
            <a:r>
              <a:t>Vdd</a:t>
            </a:r>
          </a:p>
          <a:p>
            <a:pPr/>
            <a:r>
              <a:t>Helling=/R’</a:t>
            </a:r>
          </a:p>
          <a:p>
            <a:pPr/>
            <a:r>
              <a:t>max P</a:t>
            </a:r>
          </a:p>
          <a:p>
            <a:pPr/>
            <a:r>
              <a:t>max Vover</a:t>
            </a:r>
          </a:p>
        </p:txBody>
      </p:sp>
      <p:sp>
        <p:nvSpPr>
          <p:cNvPr id="3" name="Title 2"/>
          <p:cNvSpPr>
            <a:spLocks noGrp="1"/>
          </p:cNvSpPr>
          <p:nvPr>
            <p:ph type="title"/>
          </p:nvPr>
        </p:nvSpPr>
        <p:spPr/>
        <p:txBody>
          <a:bodyPr wrap="square">
            <a:noAutofit/>
          </a:bodyPr>
          <a:lstStyle/>
          <a:p>
            <a:r>
              <a:rPr sz="3200" b="1" i="0">
                <a:latin typeface="Arial"/>
              </a:rPr>
              <a:t>AC belastingslijn-resistief</a:t>
            </a:r>
            <a:endParaRPr sz="3200" b="1" i="0">
              <a:latin typeface="Arial"/>
            </a:endParaR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inductieve belasting</a:t>
            </a:r>
          </a:p>
          <a:p>
            <a:pPr/>
            <a:r>
              <a:t>resistieve belasting maar laag frequent</a:t>
            </a:r>
          </a:p>
          <a:p>
            <a:pPr/>
            <a:r>
              <a:t>Wanneer er niet geldt wL &gt;&gt; RL</a:t>
            </a:r>
          </a:p>
          <a:p>
            <a:pPr/>
            <a:r>
              <a:t>gevolg : tijdelijk in hoge dissipatie</a:t>
            </a:r>
          </a:p>
        </p:txBody>
      </p:sp>
      <p:sp>
        <p:nvSpPr>
          <p:cNvPr id="3" name="Title 2"/>
          <p:cNvSpPr>
            <a:spLocks noGrp="1"/>
          </p:cNvSpPr>
          <p:nvPr>
            <p:ph type="title"/>
          </p:nvPr>
        </p:nvSpPr>
        <p:spPr/>
        <p:txBody>
          <a:bodyPr wrap="square">
            <a:noAutofit/>
          </a:bodyPr>
          <a:lstStyle/>
          <a:p>
            <a:r>
              <a:rPr sz="3200" b="1" i="0">
                <a:latin typeface="Arial"/>
              </a:rPr>
              <a:t>AC belasting- inductief</a:t>
            </a:r>
            <a:endParaRPr sz="3200" b="1" i="0">
              <a:latin typeface="Arial"/>
            </a:endParaR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AC vermogen wordt bepaald door een rechthoek waarvan de zwaai de diagonaal is</a:t>
            </a:r>
          </a:p>
          <a:p>
            <a:pPr/>
            <a:r>
              <a:t>Kies de DC instelling zodanig dat het DC verbruik beperkt is</a:t>
            </a:r>
          </a:p>
          <a:p>
            <a:pPr/>
            <a:r>
              <a:t>Idoor</a:t>
            </a:r>
          </a:p>
          <a:p>
            <a:pPr/>
            <a:r>
              <a:t>Vover</a:t>
            </a:r>
          </a:p>
          <a:p>
            <a:pPr/>
            <a:r>
              <a:t>Vdd</a:t>
            </a:r>
          </a:p>
        </p:txBody>
      </p:sp>
      <p:sp>
        <p:nvSpPr>
          <p:cNvPr id="3" name="Title 2"/>
          <p:cNvSpPr>
            <a:spLocks noGrp="1"/>
          </p:cNvSpPr>
          <p:nvPr>
            <p:ph type="title"/>
          </p:nvPr>
        </p:nvSpPr>
        <p:spPr/>
        <p:txBody>
          <a:bodyPr wrap="square">
            <a:noAutofit/>
          </a:bodyPr>
          <a:lstStyle/>
          <a:p>
            <a:r>
              <a:rPr sz="3200" b="1" i="0">
                <a:latin typeface="Arial"/>
              </a:rPr>
              <a:t>Nuttig vermogen</a:t>
            </a:r>
            <a:endParaRPr sz="3200" b="1" i="0">
              <a:latin typeface="Arial"/>
            </a:endParaR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Vermogen</a:t>
            </a:r>
            <a:endParaRPr sz="3200" b="1" i="0">
              <a:latin typeface="Arial"/>
            </a:endParaR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Laag rendement (nooit boven de  %)</a:t>
            </a:r>
          </a:p>
          <a:p>
            <a:pPr/>
            <a:r>
              <a:t>vooral laag bij beperkte uitsturing</a:t>
            </a:r>
          </a:p>
        </p:txBody>
      </p:sp>
      <p:sp>
        <p:nvSpPr>
          <p:cNvPr id="3" name="Title 2"/>
          <p:cNvSpPr>
            <a:spLocks noGrp="1"/>
          </p:cNvSpPr>
          <p:nvPr>
            <p:ph type="title"/>
          </p:nvPr>
        </p:nvSpPr>
        <p:spPr/>
        <p:txBody>
          <a:bodyPr wrap="square">
            <a:noAutofit/>
          </a:bodyPr>
          <a:lstStyle/>
          <a:p>
            <a:r>
              <a:rPr sz="3200" b="1" i="0">
                <a:latin typeface="Arial"/>
              </a:rPr>
              <a:t>Rendement</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466088" y="539496"/>
            <a:ext cx="9259824" cy="5669280"/>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Opgepast met het verbreken van de belasting:</a:t>
            </a:r>
          </a:p>
          <a:p>
            <a:pPr/>
            <a:r>
              <a:t>de nieuwe belastingslijn ligt nu horizontaal</a:t>
            </a:r>
          </a:p>
          <a:p>
            <a:pPr/>
            <a:r>
              <a:t>de opgestapelde energie in het spoel zal leiden tot een veel te hoge spanning over de transistor</a:t>
            </a:r>
          </a:p>
          <a:p>
            <a:pPr/>
            <a:r>
              <a:t>max Vover</a:t>
            </a:r>
          </a:p>
        </p:txBody>
      </p:sp>
      <p:sp>
        <p:nvSpPr>
          <p:cNvPr id="3" name="Title 2"/>
          <p:cNvSpPr>
            <a:spLocks noGrp="1"/>
          </p:cNvSpPr>
          <p:nvPr>
            <p:ph type="title"/>
          </p:nvPr>
        </p:nvSpPr>
        <p:spPr/>
        <p:txBody>
          <a:bodyPr wrap="square">
            <a:noAutofit/>
          </a:bodyPr>
          <a:lstStyle/>
          <a:p>
            <a:r>
              <a:rPr sz="3200" b="1" i="0">
                <a:latin typeface="Arial"/>
              </a:rPr>
              <a:t>Opgestapelde energie</a:t>
            </a:r>
            <a:endParaRPr sz="3200" b="1" i="0">
              <a:latin typeface="Arial"/>
            </a:endParaR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Ontwerp een klasse A versterker met een luidspreker als belasting ( Ohm) en een nuttig muziekvermogen van  W.</a:t>
            </a:r>
          </a:p>
          <a:p>
            <a:pPr/>
            <a:r>
              <a:t>De wikkelverhouding van de gekozen transformator is n= met een weerstand van de primaire wikkeling R’=  Ohm.</a:t>
            </a:r>
          </a:p>
          <a:p>
            <a:pPr/>
            <a:r>
              <a:t>De vermogentransistor heeft een verzadigingsspanning van . volt en bF van .</a:t>
            </a:r>
          </a:p>
          <a:p>
            <a:pPr/>
            <a:r>
              <a:t>Wat is de nodige voedingsspanning?</a:t>
            </a:r>
          </a:p>
          <a:p>
            <a:pPr/>
            <a:r>
              <a:t>Hoe groot is de DC instelstroom aan de basis?</a:t>
            </a:r>
          </a:p>
          <a:p>
            <a:pPr/>
            <a:r>
              <a:t>Wat is de maximale spanning in het circuit bij maximaal vermogen?</a:t>
            </a:r>
          </a:p>
          <a:p>
            <a:pPr/>
            <a:r>
              <a:t>Wat is de maximale stroom in het circuit bij maximaal vermogen?</a:t>
            </a:r>
          </a:p>
          <a:p>
            <a:pPr/>
            <a:r>
              <a:t>Hoe groot is de AC stroomamplitude aangelegd aan de basis om  W muziekvermogen te bekomen? Wat is dan het rendement?</a:t>
            </a:r>
          </a:p>
        </p:txBody>
      </p:sp>
      <p:sp>
        <p:nvSpPr>
          <p:cNvPr id="3" name="Title 2"/>
          <p:cNvSpPr>
            <a:spLocks noGrp="1"/>
          </p:cNvSpPr>
          <p:nvPr>
            <p:ph type="title"/>
          </p:nvPr>
        </p:nvSpPr>
        <p:spPr/>
        <p:txBody>
          <a:bodyPr wrap="square">
            <a:noAutofit/>
          </a:bodyPr>
          <a:lstStyle/>
          <a:p>
            <a:r>
              <a:rPr sz="3200" b="1" i="0">
                <a:latin typeface="Arial"/>
              </a:rPr>
              <a:t>Oefening</a:t>
            </a:r>
            <a:endParaRPr sz="3200" b="1" i="0">
              <a:latin typeface="Arial"/>
            </a:endParaR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A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187833" y="539496"/>
            <a:ext cx="3816334" cy="5669280"/>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A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187833" y="539496"/>
            <a:ext cx="3816334" cy="566928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Spice file van een eenvoudige Klasse A versterker</a:t>
            </a:r>
            <a:endParaRPr sz="2400" b="0" i="0">
              <a:latin typeface="Courier"/>
            </a:endParaRPr>
          </a:p>
          <a:p>
            <a:pPr>
              <a:lnSpc>
                <a:spcPts val="2400"/>
              </a:lnSpc>
              <a:defRPr>
                <a:solidFill>
                  <a:srgbClr val="FFFFFF"/>
                </a:solidFill>
              </a:defRPr>
            </a:pPr>
            <a:r>
              <a:rPr sz="2400" b="0" i="0">
                <a:latin typeface="Courier"/>
              </a:rPr>
              <a:t>R_R6         0 1  8</a:t>
            </a:r>
            <a:endParaRPr sz="2400" b="0" i="0">
              <a:latin typeface="Courier"/>
            </a:endParaRPr>
          </a:p>
          <a:p>
            <a:pPr>
              <a:lnSpc>
                <a:spcPts val="2400"/>
              </a:lnSpc>
              <a:defRPr>
                <a:solidFill>
                  <a:srgbClr val="FFFFFF"/>
                </a:solidFill>
              </a:defRPr>
            </a:pPr>
            <a:r>
              <a:rPr sz="2400" b="0" i="0">
                <a:latin typeface="Courier"/>
              </a:rPr>
              <a:t>R_R7         3 2  1</a:t>
            </a:r>
            <a:endParaRPr sz="2400" b="0" i="0">
              <a:latin typeface="Courier"/>
            </a:endParaRPr>
          </a:p>
          <a:p>
            <a:pPr>
              <a:lnSpc>
                <a:spcPts val="2400"/>
              </a:lnSpc>
              <a:defRPr>
                <a:solidFill>
                  <a:srgbClr val="FFFFFF"/>
                </a:solidFill>
              </a:defRPr>
            </a:pPr>
            <a:r>
              <a:rPr sz="2400" b="0" i="0">
                <a:latin typeface="Courier"/>
              </a:rPr>
              <a:t>L1_TX1       3 4 25m</a:t>
            </a:r>
            <a:endParaRPr sz="2400" b="0" i="0">
              <a:latin typeface="Courier"/>
            </a:endParaRPr>
          </a:p>
          <a:p>
            <a:pPr>
              <a:lnSpc>
                <a:spcPts val="2400"/>
              </a:lnSpc>
              <a:defRPr>
                <a:solidFill>
                  <a:srgbClr val="FFFFFF"/>
                </a:solidFill>
              </a:defRPr>
            </a:pPr>
            <a:r>
              <a:rPr sz="2400" b="0" i="0">
                <a:latin typeface="Courier"/>
              </a:rPr>
              <a:t>L2_TX1       1 0 1m</a:t>
            </a:r>
            <a:endParaRPr sz="2400" b="0" i="0">
              <a:latin typeface="Courier"/>
            </a:endParaRPr>
          </a:p>
          <a:p>
            <a:pPr>
              <a:lnSpc>
                <a:spcPts val="2400"/>
              </a:lnSpc>
              <a:defRPr>
                <a:solidFill>
                  <a:srgbClr val="FFFFFF"/>
                </a:solidFill>
              </a:defRPr>
            </a:pPr>
            <a:r>
              <a:rPr sz="2400" b="0" i="0">
                <a:latin typeface="Courier"/>
              </a:rPr>
              <a:t>K_TX1        L1_TX1 L2_TX1 1.</a:t>
            </a:r>
            <a:endParaRPr sz="2400" b="0" i="0">
              <a:latin typeface="Courier"/>
            </a:endParaRPr>
          </a:p>
          <a:p>
            <a:pPr>
              <a:lnSpc>
                <a:spcPts val="2400"/>
              </a:lnSpc>
              <a:defRPr>
                <a:solidFill>
                  <a:srgbClr val="FFFFFF"/>
                </a:solidFill>
              </a:defRPr>
            </a:pPr>
            <a:r>
              <a:rPr sz="2400" b="0" i="0">
                <a:latin typeface="Courier"/>
              </a:rPr>
              <a:t>Q_Q5         4 5 0 Q2</a:t>
            </a:r>
            <a:endParaRPr sz="2400" b="0" i="0">
              <a:latin typeface="Courier"/>
            </a:endParaRPr>
          </a:p>
          <a:p>
            <a:pPr>
              <a:lnSpc>
                <a:spcPts val="2400"/>
              </a:lnSpc>
              <a:defRPr>
                <a:solidFill>
                  <a:srgbClr val="FFFFFF"/>
                </a:solidFill>
              </a:defRPr>
            </a:pPr>
            <a:r>
              <a:rPr sz="2400" b="0" i="0">
                <a:latin typeface="Courier"/>
              </a:rPr>
              <a:t>I_I4         0 5  SIN(17m 15m 10k) DC=17m</a:t>
            </a:r>
            <a:endParaRPr sz="2400" b="0" i="0">
              <a:latin typeface="Courier"/>
            </a:endParaRPr>
          </a:p>
          <a:p>
            <a:pPr>
              <a:lnSpc>
                <a:spcPts val="2400"/>
              </a:lnSpc>
              <a:defRPr>
                <a:solidFill>
                  <a:srgbClr val="FFFFFF"/>
                </a:solidFill>
              </a:defRPr>
            </a:pPr>
            <a:r>
              <a:rPr sz="2400" b="0" i="0">
                <a:latin typeface="Courier"/>
              </a:rPr>
              <a:t>V_VDD        2 0 66V</a:t>
            </a:r>
            <a:endParaRPr sz="2400" b="0" i="0">
              <a:latin typeface="Courier"/>
            </a:endParaRPr>
          </a:p>
          <a:p>
            <a:pPr>
              <a:lnSpc>
                <a:spcPts val="2400"/>
              </a:lnSpc>
              <a:defRPr>
                <a:solidFill>
                  <a:srgbClr val="FFFFFF"/>
                </a:solidFill>
              </a:defRPr>
            </a:pPr>
            <a:endParaRPr sz="2400" b="0" i="0">
              <a:latin typeface="Courier"/>
            </a:endParaRPr>
          </a:p>
          <a:p>
            <a:pPr>
              <a:lnSpc>
                <a:spcPts val="2400"/>
              </a:lnSpc>
              <a:defRPr>
                <a:solidFill>
                  <a:srgbClr val="FFFFFF"/>
                </a:solidFill>
              </a:defRPr>
            </a:pPr>
            <a:r>
              <a:rPr sz="2400" b="0" i="0">
                <a:latin typeface="Courier"/>
              </a:rPr>
              <a:t>.model Q2  NPN(Is=14.34p BF=20 )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en Spanningen als functie van de tijd</a:t>
            </a:r>
            <a:endParaRPr sz="3200" b="1" i="0">
              <a:latin typeface="Arial"/>
            </a:endParaRPr>
          </a:p>
        </p:txBody>
      </p:sp>
      <p:pic>
        <p:nvPicPr>
          <p:cNvPr id="3" name="Picture 2" descr="image.png"/>
          <p:cNvPicPr>
            <a:picLocks noChangeAspect="1"/>
          </p:cNvPicPr>
          <p:nvPr/>
        </p:nvPicPr>
        <p:blipFill>
          <a:blip r:embed="rId2"/>
          <a:stretch>
            <a:fillRect/>
          </a:stretch>
        </p:blipFill>
        <p:spPr>
          <a:xfrm>
            <a:off x="2576454" y="539496"/>
            <a:ext cx="7039092" cy="5669280"/>
          </a:xfrm>
          <a:prstGeom prst="rect">
            <a:avLst/>
          </a:prstGeom>
        </p:spPr>
      </p:pic>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Belastingskarakteristiek</a:t>
            </a:r>
            <a:endParaRPr sz="3200" b="1" i="0">
              <a:latin typeface="Arial"/>
            </a:endParaRPr>
          </a:p>
        </p:txBody>
      </p:sp>
      <p:pic>
        <p:nvPicPr>
          <p:cNvPr id="3" name="Picture 2" descr="image.png"/>
          <p:cNvPicPr>
            <a:picLocks noChangeAspect="1"/>
          </p:cNvPicPr>
          <p:nvPr/>
        </p:nvPicPr>
        <p:blipFill>
          <a:blip r:embed="rId2"/>
          <a:stretch>
            <a:fillRect/>
          </a:stretch>
        </p:blipFill>
        <p:spPr>
          <a:xfrm>
            <a:off x="2547481" y="539496"/>
            <a:ext cx="7097037" cy="566928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Spice file van een eenvoudige Klasse A versterker</a:t>
            </a:r>
            <a:endParaRPr sz="2400" b="0" i="0">
              <a:latin typeface="Courier"/>
            </a:endParaRPr>
          </a:p>
          <a:p>
            <a:pPr>
              <a:lnSpc>
                <a:spcPts val="2400"/>
              </a:lnSpc>
              <a:defRPr>
                <a:solidFill>
                  <a:srgbClr val="FFFFFF"/>
                </a:solidFill>
              </a:defRPr>
            </a:pPr>
            <a:r>
              <a:rPr sz="2400" b="0" i="0">
                <a:latin typeface="Courier"/>
              </a:rPr>
              <a:t>R_R6         0 1  8</a:t>
            </a:r>
            <a:endParaRPr sz="2400" b="0" i="0">
              <a:latin typeface="Courier"/>
            </a:endParaRPr>
          </a:p>
          <a:p>
            <a:pPr>
              <a:lnSpc>
                <a:spcPts val="2400"/>
              </a:lnSpc>
              <a:defRPr>
                <a:solidFill>
                  <a:srgbClr val="FFFFFF"/>
                </a:solidFill>
              </a:defRPr>
            </a:pPr>
            <a:r>
              <a:rPr sz="2400" b="0" i="0">
                <a:latin typeface="Courier"/>
              </a:rPr>
              <a:t>R_R7         3 2  1</a:t>
            </a:r>
            <a:endParaRPr sz="2400" b="0" i="0">
              <a:latin typeface="Courier"/>
            </a:endParaRPr>
          </a:p>
          <a:p>
            <a:pPr>
              <a:lnSpc>
                <a:spcPts val="2400"/>
              </a:lnSpc>
              <a:defRPr>
                <a:solidFill>
                  <a:srgbClr val="FFFFFF"/>
                </a:solidFill>
              </a:defRPr>
            </a:pPr>
            <a:r>
              <a:rPr sz="2400" b="0" i="0">
                <a:latin typeface="Courier"/>
              </a:rPr>
              <a:t>L1_TX1       3 4 25</a:t>
            </a:r>
            <a:endParaRPr sz="2400" b="0" i="0">
              <a:latin typeface="Courier"/>
            </a:endParaRPr>
          </a:p>
          <a:p>
            <a:pPr>
              <a:lnSpc>
                <a:spcPts val="2400"/>
              </a:lnSpc>
              <a:defRPr>
                <a:solidFill>
                  <a:srgbClr val="FFFFFF"/>
                </a:solidFill>
              </a:defRPr>
            </a:pPr>
            <a:r>
              <a:rPr sz="2400" b="0" i="0">
                <a:latin typeface="Courier"/>
              </a:rPr>
              <a:t>L2_TX1       1 0 1</a:t>
            </a:r>
            <a:endParaRPr sz="2400" b="0" i="0">
              <a:latin typeface="Courier"/>
            </a:endParaRPr>
          </a:p>
          <a:p>
            <a:pPr>
              <a:lnSpc>
                <a:spcPts val="2400"/>
              </a:lnSpc>
              <a:defRPr>
                <a:solidFill>
                  <a:srgbClr val="FFFFFF"/>
                </a:solidFill>
              </a:defRPr>
            </a:pPr>
            <a:r>
              <a:rPr sz="2400" b="0" i="0">
                <a:latin typeface="Courier"/>
              </a:rPr>
              <a:t>K_TX1        L1_TX1 L2_TX1 1.</a:t>
            </a:r>
            <a:endParaRPr sz="2400" b="0" i="0">
              <a:latin typeface="Courier"/>
            </a:endParaRPr>
          </a:p>
          <a:p>
            <a:pPr>
              <a:lnSpc>
                <a:spcPts val="2400"/>
              </a:lnSpc>
              <a:defRPr>
                <a:solidFill>
                  <a:srgbClr val="FFFFFF"/>
                </a:solidFill>
              </a:defRPr>
            </a:pPr>
            <a:r>
              <a:rPr sz="2400" b="0" i="0">
                <a:latin typeface="Courier"/>
              </a:rPr>
              <a:t>Q_Q5         4 5 0 Q2</a:t>
            </a:r>
            <a:endParaRPr sz="2400" b="0" i="0">
              <a:latin typeface="Courier"/>
            </a:endParaRPr>
          </a:p>
          <a:p>
            <a:pPr>
              <a:lnSpc>
                <a:spcPts val="2400"/>
              </a:lnSpc>
              <a:defRPr>
                <a:solidFill>
                  <a:srgbClr val="FFFFFF"/>
                </a:solidFill>
              </a:defRPr>
            </a:pPr>
            <a:r>
              <a:rPr sz="2400" b="0" i="0">
                <a:latin typeface="Courier"/>
              </a:rPr>
              <a:t>I_I4         0 5  SIN(17m 15m 10k) DC=17m</a:t>
            </a:r>
            <a:endParaRPr sz="2400" b="0" i="0">
              <a:latin typeface="Courier"/>
            </a:endParaRPr>
          </a:p>
          <a:p>
            <a:pPr>
              <a:lnSpc>
                <a:spcPts val="2400"/>
              </a:lnSpc>
              <a:defRPr>
                <a:solidFill>
                  <a:srgbClr val="FFFFFF"/>
                </a:solidFill>
              </a:defRPr>
            </a:pPr>
            <a:r>
              <a:rPr sz="2400" b="0" i="0">
                <a:latin typeface="Courier"/>
              </a:rPr>
              <a:t>V_VDD        2 0 66V</a:t>
            </a:r>
            <a:endParaRPr sz="2400" b="0" i="0">
              <a:latin typeface="Courier"/>
            </a:endParaRPr>
          </a:p>
          <a:p>
            <a:pPr>
              <a:lnSpc>
                <a:spcPts val="2400"/>
              </a:lnSpc>
              <a:defRPr>
                <a:solidFill>
                  <a:srgbClr val="FFFFFF"/>
                </a:solidFill>
              </a:defRPr>
            </a:pPr>
            <a:endParaRPr sz="2400" b="0" i="0">
              <a:latin typeface="Courier"/>
            </a:endParaRPr>
          </a:p>
          <a:p>
            <a:pPr>
              <a:lnSpc>
                <a:spcPts val="2400"/>
              </a:lnSpc>
              <a:defRPr>
                <a:solidFill>
                  <a:srgbClr val="FFFFFF"/>
                </a:solidFill>
              </a:defRPr>
            </a:pPr>
            <a:r>
              <a:rPr sz="2400" b="0" i="0">
                <a:latin typeface="Courier"/>
              </a:rPr>
              <a:t>.model Q2  NPN(Is=14.34p BF=20 )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459812" y="539496"/>
            <a:ext cx="7272375" cy="5669280"/>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Spice file van een eenvoudige Klasse A versterker</a:t>
            </a:r>
            <a:endParaRPr sz="2400" b="0" i="0">
              <a:latin typeface="Courier"/>
            </a:endParaRPr>
          </a:p>
          <a:p>
            <a:pPr>
              <a:lnSpc>
                <a:spcPts val="2400"/>
              </a:lnSpc>
              <a:defRPr>
                <a:solidFill>
                  <a:srgbClr val="FFFFFF"/>
                </a:solidFill>
              </a:defRPr>
            </a:pPr>
            <a:r>
              <a:rPr sz="2400" b="0" i="0">
                <a:latin typeface="Courier"/>
              </a:rPr>
              <a:t>R_R6         0 1  8</a:t>
            </a:r>
            <a:endParaRPr sz="2400" b="0" i="0">
              <a:latin typeface="Courier"/>
            </a:endParaRPr>
          </a:p>
          <a:p>
            <a:pPr>
              <a:lnSpc>
                <a:spcPts val="2400"/>
              </a:lnSpc>
              <a:defRPr>
                <a:solidFill>
                  <a:srgbClr val="FFFFFF"/>
                </a:solidFill>
              </a:defRPr>
            </a:pPr>
            <a:r>
              <a:rPr sz="2400" b="0" i="0">
                <a:latin typeface="Courier"/>
              </a:rPr>
              <a:t>R_R7         3 2  1</a:t>
            </a:r>
            <a:endParaRPr sz="2400" b="0" i="0">
              <a:latin typeface="Courier"/>
            </a:endParaRPr>
          </a:p>
          <a:p>
            <a:pPr>
              <a:lnSpc>
                <a:spcPts val="2400"/>
              </a:lnSpc>
              <a:defRPr>
                <a:solidFill>
                  <a:srgbClr val="FFFFFF"/>
                </a:solidFill>
              </a:defRPr>
            </a:pPr>
            <a:r>
              <a:rPr sz="2400" b="0" i="0">
                <a:latin typeface="Courier"/>
              </a:rPr>
              <a:t>L1_TX1       3 4 25m</a:t>
            </a:r>
            <a:endParaRPr sz="2400" b="0" i="0">
              <a:latin typeface="Courier"/>
            </a:endParaRPr>
          </a:p>
          <a:p>
            <a:pPr>
              <a:lnSpc>
                <a:spcPts val="2400"/>
              </a:lnSpc>
              <a:defRPr>
                <a:solidFill>
                  <a:srgbClr val="FFFFFF"/>
                </a:solidFill>
              </a:defRPr>
            </a:pPr>
            <a:r>
              <a:rPr sz="2400" b="0" i="0">
                <a:latin typeface="Courier"/>
              </a:rPr>
              <a:t>L2_TX1       1 0 1m</a:t>
            </a:r>
            <a:endParaRPr sz="2400" b="0" i="0">
              <a:latin typeface="Courier"/>
            </a:endParaRPr>
          </a:p>
          <a:p>
            <a:pPr>
              <a:lnSpc>
                <a:spcPts val="2400"/>
              </a:lnSpc>
              <a:defRPr>
                <a:solidFill>
                  <a:srgbClr val="FFFFFF"/>
                </a:solidFill>
              </a:defRPr>
            </a:pPr>
            <a:r>
              <a:rPr sz="2400" b="0" i="0">
                <a:latin typeface="Courier"/>
              </a:rPr>
              <a:t>K_TX1        L1_TX1 L2_TX1 1.</a:t>
            </a:r>
            <a:endParaRPr sz="2400" b="0" i="0">
              <a:latin typeface="Courier"/>
            </a:endParaRPr>
          </a:p>
          <a:p>
            <a:pPr>
              <a:lnSpc>
                <a:spcPts val="2400"/>
              </a:lnSpc>
              <a:defRPr>
                <a:solidFill>
                  <a:srgbClr val="FFFFFF"/>
                </a:solidFill>
              </a:defRPr>
            </a:pPr>
            <a:r>
              <a:rPr sz="2400" b="0" i="0">
                <a:latin typeface="Courier"/>
              </a:rPr>
              <a:t>Q_Q5         4 5 0 Q2</a:t>
            </a:r>
            <a:endParaRPr sz="2400" b="0" i="0">
              <a:latin typeface="Courier"/>
            </a:endParaRPr>
          </a:p>
          <a:p>
            <a:pPr>
              <a:lnSpc>
                <a:spcPts val="2400"/>
              </a:lnSpc>
              <a:defRPr>
                <a:solidFill>
                  <a:srgbClr val="FFFFFF"/>
                </a:solidFill>
              </a:defRPr>
            </a:pPr>
            <a:r>
              <a:rPr sz="2400" b="0" i="0">
                <a:latin typeface="Courier"/>
              </a:rPr>
              <a:t>I_I4         0 5  SIN(17m 15m 100k) DC=17m</a:t>
            </a:r>
            <a:endParaRPr sz="2400" b="0" i="0">
              <a:latin typeface="Courier"/>
            </a:endParaRPr>
          </a:p>
          <a:p>
            <a:pPr>
              <a:lnSpc>
                <a:spcPts val="2400"/>
              </a:lnSpc>
              <a:defRPr>
                <a:solidFill>
                  <a:srgbClr val="FFFFFF"/>
                </a:solidFill>
              </a:defRPr>
            </a:pPr>
            <a:r>
              <a:rPr sz="2400" b="0" i="0">
                <a:latin typeface="Courier"/>
              </a:rPr>
              <a:t>V_VDD        2 0 66V</a:t>
            </a:r>
            <a:endParaRPr sz="2400" b="0" i="0">
              <a:latin typeface="Courier"/>
            </a:endParaRPr>
          </a:p>
          <a:p>
            <a:pPr>
              <a:lnSpc>
                <a:spcPts val="2400"/>
              </a:lnSpc>
              <a:defRPr>
                <a:solidFill>
                  <a:srgbClr val="FFFFFF"/>
                </a:solidFill>
              </a:defRPr>
            </a:pPr>
            <a:endParaRPr sz="2400" b="0" i="0">
              <a:latin typeface="Courier"/>
            </a:endParaRPr>
          </a:p>
          <a:p>
            <a:pPr>
              <a:lnSpc>
                <a:spcPts val="2400"/>
              </a:lnSpc>
              <a:defRPr>
                <a:solidFill>
                  <a:srgbClr val="FFFFFF"/>
                </a:solidFill>
              </a:defRPr>
            </a:pPr>
            <a:r>
              <a:rPr sz="2400" b="0" i="0">
                <a:latin typeface="Courier"/>
              </a:rPr>
              <a:t>.model Q2  NPN(Is=14.34p BF=20 )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 100 kHz aansturing</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Gevolgen 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174678" y="539496"/>
            <a:ext cx="9842644" cy="5669280"/>
          </a:xfrm>
          <a:prstGeom prst="rect">
            <a:avLst/>
          </a:prstGeom>
        </p:spPr>
      </p:pic>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100 kHz aansturing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547481" y="539496"/>
            <a:ext cx="7097037" cy="5669280"/>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Ogenblikkelijk vermogen</a:t>
            </a:r>
            <a:endParaRPr sz="3200" b="1" i="0">
              <a:latin typeface="Arial"/>
            </a:endParaRPr>
          </a:p>
        </p:txBody>
      </p:sp>
      <p:pic>
        <p:nvPicPr>
          <p:cNvPr id="3" name="Picture 2" descr="image.png"/>
          <p:cNvPicPr>
            <a:picLocks noChangeAspect="1"/>
          </p:cNvPicPr>
          <p:nvPr/>
        </p:nvPicPr>
        <p:blipFill>
          <a:blip r:embed="rId2"/>
          <a:stretch>
            <a:fillRect/>
          </a:stretch>
        </p:blipFill>
        <p:spPr>
          <a:xfrm>
            <a:off x="2526608" y="539496"/>
            <a:ext cx="7138784" cy="5669280"/>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Meerdere trappen</a:t>
            </a:r>
            <a:endParaRPr sz="3200" b="1" i="0">
              <a:latin typeface="Arial"/>
            </a:endParaRPr>
          </a:p>
        </p:txBody>
      </p:sp>
      <p:pic>
        <p:nvPicPr>
          <p:cNvPr id="3" name="Picture 2" descr="image.png"/>
          <p:cNvPicPr>
            <a:picLocks noChangeAspect="1"/>
          </p:cNvPicPr>
          <p:nvPr/>
        </p:nvPicPr>
        <p:blipFill>
          <a:blip r:embed="rId2"/>
          <a:stretch>
            <a:fillRect/>
          </a:stretch>
        </p:blipFill>
        <p:spPr>
          <a:xfrm>
            <a:off x="1556826" y="539496"/>
            <a:ext cx="9078348"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 en uitgangen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546066" y="539496"/>
            <a:ext cx="9099868"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Belastingen die vermogen vragen hebben een belangrijke resistieve component.</a:t>
            </a:r>
          </a:p>
          <a:p>
            <a:pPr lvl="1"/>
            <a:r>
              <a:t>Belastingen die niet zuiver resistief zijn, kunnen in principe door een passend filter resistief gemaakt worden.</a:t>
            </a:r>
          </a:p>
          <a:p>
            <a:pPr lvl="1"/>
            <a:r>
              <a:t>In wat verder volgt, beschouwen we de versterker met een resistieve belasting.</a:t>
            </a:r>
          </a:p>
        </p:txBody>
      </p:sp>
      <p:sp>
        <p:nvSpPr>
          <p:cNvPr id="3" name="Title 2"/>
          <p:cNvSpPr>
            <a:spLocks noGrp="1"/>
          </p:cNvSpPr>
          <p:nvPr>
            <p:ph type="title"/>
          </p:nvPr>
        </p:nvSpPr>
        <p:spPr/>
        <p:txBody>
          <a:bodyPr wrap="square">
            <a:noAutofit/>
          </a:bodyPr>
          <a:lstStyle/>
          <a:p>
            <a:r>
              <a:rPr sz="3200" b="1" i="0">
                <a:latin typeface="Arial"/>
              </a:rPr>
              <a:t>Belasting</a:t>
            </a:r>
            <a:endParaRPr sz="3200" b="1" i="0">
              <a:latin typeface="Arial"/>
            </a:endParaRPr>
          </a:p>
        </p:txBody>
      </p:sp>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